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12192000"/>
  <p:notesSz cx="6858000" cy="9144000"/>
  <p:embeddedFontLst>
    <p:embeddedFont>
      <p:font typeface="Red Hat Text Medium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Red Hat Display"/>
      <p:regular r:id="rId41"/>
      <p:bold r:id="rId42"/>
      <p:italic r:id="rId43"/>
      <p:boldItalic r:id="rId44"/>
    </p:embeddedFont>
    <p:embeddedFont>
      <p:font typeface="Open Sans ExtraBold"/>
      <p:bold r:id="rId45"/>
      <p:boldItalic r:id="rId46"/>
    </p:embeddedFont>
    <p:embeddedFont>
      <p:font typeface="Open Sans Medium"/>
      <p:regular r:id="rId47"/>
      <p:bold r:id="rId48"/>
      <p:italic r:id="rId49"/>
      <p:boldItalic r:id="rId50"/>
    </p:embeddedFont>
    <p:embeddedFont>
      <p:font typeface="Open Sans Light"/>
      <p:regular r:id="rId51"/>
      <p:bold r:id="rId52"/>
      <p:italic r:id="rId53"/>
      <p:boldItalic r:id="rId54"/>
    </p:embeddedFont>
    <p:embeddedFont>
      <p:font typeface="Open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9" roundtripDataSignature="AMtx7mj0oBJGMK+1IYk8nZ053i8fWIsN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42" Type="http://schemas.openxmlformats.org/officeDocument/2006/relationships/font" Target="fonts/RedHatDisplay-bold.fntdata"/><Relationship Id="rId41" Type="http://schemas.openxmlformats.org/officeDocument/2006/relationships/font" Target="fonts/RedHatDisplay-regular.fntdata"/><Relationship Id="rId44" Type="http://schemas.openxmlformats.org/officeDocument/2006/relationships/font" Target="fonts/RedHatDisplay-boldItalic.fntdata"/><Relationship Id="rId43" Type="http://schemas.openxmlformats.org/officeDocument/2006/relationships/font" Target="fonts/RedHatDisplay-italic.fntdata"/><Relationship Id="rId46" Type="http://schemas.openxmlformats.org/officeDocument/2006/relationships/font" Target="fonts/OpenSansExtraBold-boldItalic.fntdata"/><Relationship Id="rId45" Type="http://schemas.openxmlformats.org/officeDocument/2006/relationships/font" Target="fonts/OpenSansExtraBold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OpenSansMedium-bold.fntdata"/><Relationship Id="rId47" Type="http://schemas.openxmlformats.org/officeDocument/2006/relationships/font" Target="fonts/OpenSansMedium-regular.fntdata"/><Relationship Id="rId49" Type="http://schemas.openxmlformats.org/officeDocument/2006/relationships/font" Target="fonts/OpenSansMedium-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edHatTextMedium-regular.fntdata"/><Relationship Id="rId32" Type="http://schemas.openxmlformats.org/officeDocument/2006/relationships/slide" Target="slides/slide26.xml"/><Relationship Id="rId35" Type="http://schemas.openxmlformats.org/officeDocument/2006/relationships/font" Target="fonts/RedHatTextMedium-italic.fntdata"/><Relationship Id="rId34" Type="http://schemas.openxmlformats.org/officeDocument/2006/relationships/font" Target="fonts/RedHatTextMedium-bold.fntdata"/><Relationship Id="rId37" Type="http://schemas.openxmlformats.org/officeDocument/2006/relationships/font" Target="fonts/Lato-regular.fntdata"/><Relationship Id="rId36" Type="http://schemas.openxmlformats.org/officeDocument/2006/relationships/font" Target="fonts/RedHatTextMedium-boldItalic.fntdata"/><Relationship Id="rId39" Type="http://schemas.openxmlformats.org/officeDocument/2006/relationships/font" Target="fonts/Lato-italic.fntdata"/><Relationship Id="rId38" Type="http://schemas.openxmlformats.org/officeDocument/2006/relationships/font" Target="fonts/Lato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Light-regular.fntdata"/><Relationship Id="rId50" Type="http://schemas.openxmlformats.org/officeDocument/2006/relationships/font" Target="fonts/OpenSansMedium-boldItalic.fntdata"/><Relationship Id="rId53" Type="http://schemas.openxmlformats.org/officeDocument/2006/relationships/font" Target="fonts/OpenSansLight-italic.fntdata"/><Relationship Id="rId52" Type="http://schemas.openxmlformats.org/officeDocument/2006/relationships/font" Target="fonts/OpenSansLight-bold.fntdata"/><Relationship Id="rId11" Type="http://schemas.openxmlformats.org/officeDocument/2006/relationships/slide" Target="slides/slide5.xml"/><Relationship Id="rId55" Type="http://schemas.openxmlformats.org/officeDocument/2006/relationships/font" Target="fonts/OpenSans-regular.fntdata"/><Relationship Id="rId10" Type="http://schemas.openxmlformats.org/officeDocument/2006/relationships/slide" Target="slides/slide4.xml"/><Relationship Id="rId54" Type="http://schemas.openxmlformats.org/officeDocument/2006/relationships/font" Target="fonts/OpenSansLight-boldItalic.fntdata"/><Relationship Id="rId13" Type="http://schemas.openxmlformats.org/officeDocument/2006/relationships/slide" Target="slides/slide7.xml"/><Relationship Id="rId57" Type="http://schemas.openxmlformats.org/officeDocument/2006/relationships/font" Target="fonts/OpenSans-italic.fntdata"/><Relationship Id="rId12" Type="http://schemas.openxmlformats.org/officeDocument/2006/relationships/slide" Target="slides/slide6.xml"/><Relationship Id="rId56" Type="http://schemas.openxmlformats.org/officeDocument/2006/relationships/font" Target="fonts/OpenSans-bold.fntdata"/><Relationship Id="rId15" Type="http://schemas.openxmlformats.org/officeDocument/2006/relationships/slide" Target="slides/slide9.xml"/><Relationship Id="rId59" Type="http://customschemas.google.com/relationships/presentationmetadata" Target="metadata"/><Relationship Id="rId14" Type="http://schemas.openxmlformats.org/officeDocument/2006/relationships/slide" Target="slides/slide8.xml"/><Relationship Id="rId58" Type="http://schemas.openxmlformats.org/officeDocument/2006/relationships/font" Target="fonts/Open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bf8119f2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4bf8119f2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bf8119f25_0_272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bf8119f25_0_27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4bf8119f25_0_272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bf8119f25_0_28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4bf8119f25_0_28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4bf8119f25_0_286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bf8119f25_0_292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bf8119f25_0_29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4bf8119f25_0_292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bf8119f25_0_297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bf8119f25_0_297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4bf8119f25_0_297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bf8119f25_0_36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4bf8119f25_0_36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4bf8119f25_0_369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4bf8119f25_0_30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4bf8119f25_0_30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4bf8119f25_0_303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bf8119f25_0_37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4bf8119f25_0_37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4bf8119f25_0_376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 - ”supersonic, subatomic Java”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Productivity - “Come for the performance, stay for the productivity”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Kube-native - “Built for the cloud”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Standards - “Community &amp; standards”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6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bf8119f25_0_362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4bf8119f25_0_36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4bf8119f25_0_362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bf8119f25_0_31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4bf8119f25_0_31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4bf8119f25_0_311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bf8119f2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bf8119f2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bf8119f25_0_31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4bf8119f25_0_31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4bf8119f25_0_316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bf8119f25_0_324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4bf8119f25_0_324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4bf8119f25_0_324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bf8119f25_0_32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4bf8119f25_0_32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4bf8119f25_0_329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4bf8119f25_0_33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4bf8119f25_0_33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4bf8119f25_0_336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bf8119f25_0_34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4bf8119f25_0_34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24bf8119f25_0_343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4bf8119f25_0_34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4bf8119f25_0_34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4bf8119f25_0_348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bf8119f25_0_354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4bf8119f25_0_354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24bf8119f25_0_354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bf8119f25_0_177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bf8119f25_0_177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4bf8119f25_0_177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bf8119f25_0_18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bf8119f25_0_18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4bf8119f25_0_186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bf8119f25_0_227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bf8119f25_0_227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4bf8119f25_0_227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bf8119f25_0_23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bf8119f25_0_23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4bf8119f25_0_236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bf8119f25_0_244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4bf8119f25_0_244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4bf8119f25_0_244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bf8119f25_0_252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bf8119f25_0_25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4bf8119f25_0_252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bf8119f25_0_26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bf8119f25_0_26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4bf8119f25_0_266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7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4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4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5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5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5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6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6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6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6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6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6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5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6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7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7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9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0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0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1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1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2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3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3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4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4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4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4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55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5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5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5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5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55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bf8119f25_0_73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8" name="Google Shape;118;g24bf8119f25_0_73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19" name="Google Shape;119;g24bf8119f25_0_7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bf8119f25_0_77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2" name="Google Shape;122;g24bf8119f25_0_7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bf8119f25_0_8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25" name="Google Shape;125;g24bf8119f25_0_8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6" name="Google Shape;126;g24bf8119f25_0_8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bf8119f25_0_8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29" name="Google Shape;129;g24bf8119f25_0_84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0" name="Google Shape;130;g24bf8119f25_0_84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1" name="Google Shape;131;g24bf8119f25_0_8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bf8119f25_0_8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4" name="Google Shape;134;g24bf8119f25_0_8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7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bf8119f25_0_92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37" name="Google Shape;137;g24bf8119f25_0_92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8" name="Google Shape;138;g24bf8119f25_0_9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bf8119f25_0_96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41" name="Google Shape;141;g24bf8119f25_0_9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bf8119f25_0_9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4bf8119f25_0_9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45" name="Google Shape;145;g24bf8119f25_0_9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g24bf8119f25_0_9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47" name="Google Shape;147;g24bf8119f25_0_9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bf8119f25_0_105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50" name="Google Shape;150;g24bf8119f25_0_10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4bf8119f25_0_108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53" name="Google Shape;153;g24bf8119f25_0_108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54" name="Google Shape;154;g24bf8119f25_0_10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bf8119f25_0_1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8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8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0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1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1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2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2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3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3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40"/>
          <p:cNvPicPr preferRelativeResize="0"/>
          <p:nvPr/>
        </p:nvPicPr>
        <p:blipFill rotWithShape="1">
          <a:blip r:embed="rId2">
            <a:alphaModFix/>
          </a:blip>
          <a:srcRect b="0" l="69252" r="0" t="92857"/>
          <a:stretch/>
        </p:blipFill>
        <p:spPr>
          <a:xfrm>
            <a:off x="8458920" y="6369120"/>
            <a:ext cx="3732480" cy="48816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40"/>
          <p:cNvSpPr txBox="1"/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Google Shape;63;p40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bf8119f25_0_6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g24bf8119f25_0_6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5" name="Google Shape;115;g24bf8119f25_0_6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amel.apache.org/" TargetMode="External"/><Relationship Id="rId4" Type="http://schemas.openxmlformats.org/officeDocument/2006/relationships/hyperlink" Target="https://camel.zulipchat.com/" TargetMode="External"/><Relationship Id="rId5" Type="http://schemas.openxmlformats.org/officeDocument/2006/relationships/hyperlink" Target="https://twitter.com/ApacheCamel" TargetMode="External"/><Relationship Id="rId6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9.png"/><Relationship Id="rId13" Type="http://schemas.openxmlformats.org/officeDocument/2006/relationships/image" Target="../media/image13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Relationship Id="rId1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8.jpg"/><Relationship Id="rId7" Type="http://schemas.openxmlformats.org/officeDocument/2006/relationships/image" Target="../media/image10.jp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hyperlink" Target="https://www.enterpriseintegrationpatterns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bf8119f25_0_59"/>
          <p:cNvSpPr txBox="1"/>
          <p:nvPr>
            <p:ph type="ctrTitle"/>
          </p:nvPr>
        </p:nvSpPr>
        <p:spPr>
          <a:xfrm>
            <a:off x="2863336" y="940000"/>
            <a:ext cx="89412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n" sz="6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Camel Quarkus</a:t>
            </a:r>
            <a:endParaRPr sz="6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090"/>
              <a:buFont typeface="Arial"/>
              <a:buNone/>
            </a:pPr>
            <a:r>
              <a:rPr lang="en" sz="4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Supersonic Subatomic Apache Camel</a:t>
            </a:r>
            <a:endParaRPr sz="4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g24bf8119f25_0_59"/>
          <p:cNvSpPr txBox="1"/>
          <p:nvPr/>
        </p:nvSpPr>
        <p:spPr>
          <a:xfrm>
            <a:off x="203200" y="203200"/>
            <a:ext cx="3999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</a:t>
            </a:r>
            <a:endParaRPr sz="1900"/>
          </a:p>
        </p:txBody>
      </p:sp>
      <p:sp>
        <p:nvSpPr>
          <p:cNvPr id="163" name="Google Shape;163;g24bf8119f25_0_59"/>
          <p:cNvSpPr txBox="1"/>
          <p:nvPr/>
        </p:nvSpPr>
        <p:spPr>
          <a:xfrm>
            <a:off x="203200" y="203200"/>
            <a:ext cx="3999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</a:t>
            </a:r>
            <a:endParaRPr sz="1900"/>
          </a:p>
        </p:txBody>
      </p:sp>
      <p:sp>
        <p:nvSpPr>
          <p:cNvPr id="164" name="Google Shape;164;g24bf8119f25_0_59"/>
          <p:cNvSpPr txBox="1"/>
          <p:nvPr/>
        </p:nvSpPr>
        <p:spPr>
          <a:xfrm>
            <a:off x="406400" y="406400"/>
            <a:ext cx="3999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</a:t>
            </a:r>
            <a:endParaRPr sz="1900"/>
          </a:p>
        </p:txBody>
      </p:sp>
      <p:sp>
        <p:nvSpPr>
          <p:cNvPr id="165" name="Google Shape;165;g24bf8119f25_0_59"/>
          <p:cNvSpPr txBox="1"/>
          <p:nvPr/>
        </p:nvSpPr>
        <p:spPr>
          <a:xfrm>
            <a:off x="474767" y="4106433"/>
            <a:ext cx="107676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Zineb Bendhiba</a:t>
            </a:r>
            <a:endParaRPr sz="27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695EB"/>
                </a:solidFill>
                <a:latin typeface="Open Sans"/>
                <a:ea typeface="Open Sans"/>
                <a:cs typeface="Open Sans"/>
                <a:sym typeface="Open Sans"/>
              </a:rPr>
              <a:t>@ZinebBendhiba</a:t>
            </a:r>
            <a:endParaRPr sz="2300">
              <a:solidFill>
                <a:srgbClr val="4695E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4695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6" name="Google Shape;166;g24bf8119f25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67" y="1437617"/>
            <a:ext cx="2605767" cy="196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4bf8119f25_0_59"/>
          <p:cNvSpPr txBox="1"/>
          <p:nvPr/>
        </p:nvSpPr>
        <p:spPr>
          <a:xfrm>
            <a:off x="8799467" y="6061867"/>
            <a:ext cx="37572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609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AlpesJUG 2023</a:t>
            </a:r>
            <a:endParaRPr sz="13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09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24bf8119f25_0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400" y="2286360"/>
            <a:ext cx="10286999" cy="322956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4bf8119f25_0_272"/>
          <p:cNvSpPr txBox="1"/>
          <p:nvPr/>
        </p:nvSpPr>
        <p:spPr>
          <a:xfrm>
            <a:off x="1097640" y="769680"/>
            <a:ext cx="102576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Motivations for Camel 4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4bf8119f25_0_28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>
                <a:latin typeface="Red Hat Display"/>
                <a:ea typeface="Red Hat Display"/>
                <a:cs typeface="Red Hat Display"/>
                <a:sym typeface="Red Hat Display"/>
              </a:rPr>
              <a:t>Camel 4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4bf8119f25_0_28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2720" lvl="0" marL="34308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2A2865"/>
              </a:buClr>
              <a:buSzPts val="1800"/>
              <a:buFont typeface="Red Hat Display"/>
              <a:buChar char="▸"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Java 17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42720" lvl="0" marL="343080" rtl="0" algn="l">
              <a:lnSpc>
                <a:spcPct val="135000"/>
              </a:lnSpc>
              <a:spcBef>
                <a:spcPts val="1001"/>
              </a:spcBef>
              <a:spcAft>
                <a:spcPts val="0"/>
              </a:spcAft>
              <a:buClr>
                <a:srgbClr val="2A2865"/>
              </a:buClr>
              <a:buSzPts val="1800"/>
              <a:buFont typeface="Red Hat Display"/>
              <a:buChar char="▸"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Camel Karaf (OSGI) as a best effort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42720" lvl="0" marL="343080" rtl="0" algn="l">
              <a:lnSpc>
                <a:spcPct val="135000"/>
              </a:lnSpc>
              <a:spcBef>
                <a:spcPts val="1001"/>
              </a:spcBef>
              <a:spcAft>
                <a:spcPts val="0"/>
              </a:spcAft>
              <a:buClr>
                <a:srgbClr val="2A2865"/>
              </a:buClr>
              <a:buSzPts val="1800"/>
              <a:buFont typeface="Red Hat Display"/>
              <a:buChar char="▸"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Decouple Camel Karaf releases from Camel Core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42720" lvl="0" marL="343080" rtl="0" algn="l">
              <a:lnSpc>
                <a:spcPct val="135000"/>
              </a:lnSpc>
              <a:spcBef>
                <a:spcPts val="1001"/>
              </a:spcBef>
              <a:spcAft>
                <a:spcPts val="0"/>
              </a:spcAft>
              <a:buClr>
                <a:srgbClr val="2A2865"/>
              </a:buClr>
              <a:buSzPts val="1800"/>
              <a:buFont typeface="Red Hat Display"/>
              <a:buChar char="▸"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Internal cleanups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42720" lvl="0" marL="343080" rtl="0" algn="l">
              <a:lnSpc>
                <a:spcPct val="135000"/>
              </a:lnSpc>
              <a:spcBef>
                <a:spcPts val="1001"/>
              </a:spcBef>
              <a:spcAft>
                <a:spcPts val="0"/>
              </a:spcAft>
              <a:buClr>
                <a:srgbClr val="2A2865"/>
              </a:buClr>
              <a:buSzPts val="1800"/>
              <a:buFont typeface="Red Hat Display"/>
              <a:buChar char="▸"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Drop legacy features &amp; deprecated components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42720" lvl="0" marL="343080" rtl="0" algn="l">
              <a:lnSpc>
                <a:spcPct val="135000"/>
              </a:lnSpc>
              <a:spcBef>
                <a:spcPts val="1001"/>
              </a:spcBef>
              <a:spcAft>
                <a:spcPts val="0"/>
              </a:spcAft>
              <a:buClr>
                <a:srgbClr val="2A2865"/>
              </a:buClr>
              <a:buSzPts val="1800"/>
              <a:buFont typeface="Red Hat Display"/>
              <a:buChar char="▸"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Performance improvements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4bf8119f25_0_292"/>
          <p:cNvSpPr txBox="1"/>
          <p:nvPr>
            <p:ph type="title"/>
          </p:nvPr>
        </p:nvSpPr>
        <p:spPr>
          <a:xfrm>
            <a:off x="516600" y="2804542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Camel on Quarkus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bf8119f25_0_29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>
                <a:latin typeface="Red Hat Display"/>
                <a:ea typeface="Red Hat Display"/>
                <a:cs typeface="Red Hat Display"/>
                <a:sym typeface="Red Hat Display"/>
              </a:rPr>
              <a:t>Camel Quarkus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4bf8119f25_0_29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34308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Camel Quarkus</a:t>
            </a:r>
            <a:r>
              <a:rPr lang="en" sz="2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brings together the </a:t>
            </a:r>
            <a:r>
              <a:rPr b="1" lang="en" sz="2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awesome</a:t>
            </a:r>
            <a:r>
              <a:rPr lang="en" sz="2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b="1" lang="en" sz="2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integration</a:t>
            </a:r>
            <a:r>
              <a:rPr lang="en" sz="2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capabilities of Apache Camel and its vast component library to the </a:t>
            </a:r>
            <a:r>
              <a:rPr b="1" lang="en" sz="2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Supersonic</a:t>
            </a:r>
            <a:r>
              <a:rPr lang="en" sz="2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</a:t>
            </a:r>
            <a:r>
              <a:rPr b="1" lang="en" sz="2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Subatomic</a:t>
            </a:r>
            <a:r>
              <a:rPr lang="en" sz="2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Quarkus runtime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bf8119f25_0_36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Quarkus</a:t>
            </a:r>
            <a:endParaRPr/>
          </a:p>
        </p:txBody>
      </p:sp>
      <p:pic>
        <p:nvPicPr>
          <p:cNvPr id="292" name="Google Shape;292;g24bf8119f25_0_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13" y="1733767"/>
            <a:ext cx="10353675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bf8119f25_0_30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>
                <a:latin typeface="Red Hat Display"/>
                <a:ea typeface="Red Hat Display"/>
                <a:cs typeface="Red Hat Display"/>
                <a:sym typeface="Red Hat Display"/>
              </a:rPr>
              <a:t>Camel Quarkus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g24bf8119f25_0_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600" y="2538360"/>
            <a:ext cx="10833481" cy="246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bf8119f25_0_37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Camel Quarkus</a:t>
            </a:r>
            <a:endParaRPr/>
          </a:p>
        </p:txBody>
      </p:sp>
      <p:pic>
        <p:nvPicPr>
          <p:cNvPr id="306" name="Google Shape;306;g24bf8119f25_0_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275" y="1778642"/>
            <a:ext cx="540067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/>
          <p:nvPr/>
        </p:nvSpPr>
        <p:spPr>
          <a:xfrm>
            <a:off x="0" y="803520"/>
            <a:ext cx="12191760" cy="731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F3F3F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Quarkus 3 Highlights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16"/>
          <p:cNvGrpSpPr/>
          <p:nvPr/>
        </p:nvGrpSpPr>
        <p:grpSpPr>
          <a:xfrm>
            <a:off x="363600" y="2438640"/>
            <a:ext cx="2738520" cy="3565440"/>
            <a:chOff x="363600" y="2438640"/>
            <a:chExt cx="2738520" cy="3565440"/>
          </a:xfrm>
        </p:grpSpPr>
        <p:pic>
          <p:nvPicPr>
            <p:cNvPr id="313" name="Google Shape;313;p16"/>
            <p:cNvPicPr preferRelativeResize="0"/>
            <p:nvPr/>
          </p:nvPicPr>
          <p:blipFill rotWithShape="1">
            <a:blip r:embed="rId3">
              <a:alphaModFix/>
            </a:blip>
            <a:srcRect b="6101" l="11182" r="14912" t="8204"/>
            <a:stretch/>
          </p:blipFill>
          <p:spPr>
            <a:xfrm>
              <a:off x="690480" y="2438640"/>
              <a:ext cx="1828080" cy="131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16"/>
            <p:cNvSpPr/>
            <p:nvPr/>
          </p:nvSpPr>
          <p:spPr>
            <a:xfrm>
              <a:off x="515880" y="3849480"/>
              <a:ext cx="2434680" cy="42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600" u="none" cap="none" strike="noStrike">
                  <a:solidFill>
                    <a:srgbClr val="EFEFEF"/>
                  </a:solidFill>
                  <a:latin typeface="Open Sans"/>
                  <a:ea typeface="Open Sans"/>
                  <a:cs typeface="Open Sans"/>
                  <a:sym typeface="Open Sans"/>
                </a:rPr>
                <a:t>PERFORMANCE</a:t>
              </a:r>
              <a:endParaRPr b="0" i="0" sz="16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363600" y="4494960"/>
              <a:ext cx="2738520" cy="1509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Hibernate ORM 6 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p16"/>
          <p:cNvGrpSpPr/>
          <p:nvPr/>
        </p:nvGrpSpPr>
        <p:grpSpPr>
          <a:xfrm>
            <a:off x="8909640" y="2324880"/>
            <a:ext cx="2862720" cy="3852360"/>
            <a:chOff x="8909640" y="2324880"/>
            <a:chExt cx="2862720" cy="3852360"/>
          </a:xfrm>
        </p:grpSpPr>
        <p:pic>
          <p:nvPicPr>
            <p:cNvPr id="317" name="Google Shape;317;p16"/>
            <p:cNvPicPr preferRelativeResize="0"/>
            <p:nvPr/>
          </p:nvPicPr>
          <p:blipFill rotWithShape="1">
            <a:blip r:embed="rId4">
              <a:alphaModFix/>
            </a:blip>
            <a:srcRect b="0" l="16607" r="17659" t="0"/>
            <a:stretch/>
          </p:blipFill>
          <p:spPr>
            <a:xfrm>
              <a:off x="9527400" y="2324880"/>
              <a:ext cx="1627200" cy="1545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16"/>
            <p:cNvSpPr/>
            <p:nvPr/>
          </p:nvSpPr>
          <p:spPr>
            <a:xfrm>
              <a:off x="9123840" y="3849480"/>
              <a:ext cx="2434320" cy="42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600" u="none" cap="none" strike="noStrike">
                  <a:solidFill>
                    <a:srgbClr val="EFEFEF"/>
                  </a:solidFill>
                  <a:latin typeface="Open Sans"/>
                  <a:ea typeface="Open Sans"/>
                  <a:cs typeface="Open Sans"/>
                  <a:sym typeface="Open Sans"/>
                </a:rPr>
                <a:t>STANDARDS</a:t>
              </a:r>
              <a:endParaRPr b="0" i="0" sz="16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8909640" y="4494960"/>
              <a:ext cx="2862720" cy="1682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Java 11 &amp; 17 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1001"/>
                </a:spcBef>
                <a:spcAft>
                  <a:spcPts val="0"/>
                </a:spcAft>
                <a:buNone/>
              </a:pPr>
              <a:r>
                <a:rPr b="0" i="0" lang="en" sz="1050" u="none" cap="none" strike="noStrike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Aligns with MicroProfile 6 </a:t>
              </a:r>
              <a:br>
                <a:rPr b="0" i="0" lang="en" sz="1800" u="none" cap="none" strike="noStrike"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1050" u="none" cap="none" strike="noStrike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&amp; Jakarta EE Core Profile 10</a:t>
              </a:r>
              <a:endParaRPr b="0" i="0" sz="105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16"/>
          <p:cNvGrpSpPr/>
          <p:nvPr/>
        </p:nvGrpSpPr>
        <p:grpSpPr>
          <a:xfrm>
            <a:off x="6137280" y="2182680"/>
            <a:ext cx="2738520" cy="3378600"/>
            <a:chOff x="6137280" y="2182680"/>
            <a:chExt cx="2738520" cy="3378600"/>
          </a:xfrm>
        </p:grpSpPr>
        <p:sp>
          <p:nvSpPr>
            <p:cNvPr id="321" name="Google Shape;321;p16"/>
            <p:cNvSpPr/>
            <p:nvPr/>
          </p:nvSpPr>
          <p:spPr>
            <a:xfrm>
              <a:off x="6329880" y="4494600"/>
              <a:ext cx="2353320" cy="1066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Kubernetes DevService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1001"/>
                </a:spcBef>
                <a:spcAft>
                  <a:spcPts val="0"/>
                </a:spcAft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Quarkus CLI deploy</a:t>
              </a:r>
              <a:br>
                <a:rPr b="0" i="0" lang="en" sz="1800" u="none" cap="none" strike="noStrike"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1000" u="none" cap="none" strike="noStrike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to Kubernetes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2" name="Google Shape;322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37280" y="2182680"/>
              <a:ext cx="2738520" cy="182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16"/>
            <p:cNvSpPr/>
            <p:nvPr/>
          </p:nvSpPr>
          <p:spPr>
            <a:xfrm>
              <a:off x="6289560" y="3849120"/>
              <a:ext cx="2434320" cy="42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600" u="none" cap="none" strike="noStrike">
                  <a:solidFill>
                    <a:srgbClr val="EFEFEF"/>
                  </a:solidFill>
                  <a:latin typeface="Open Sans"/>
                  <a:ea typeface="Open Sans"/>
                  <a:cs typeface="Open Sans"/>
                  <a:sym typeface="Open Sans"/>
                </a:rPr>
                <a:t>KUBE-NATIVE</a:t>
              </a:r>
              <a:endParaRPr b="0" i="0" sz="16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16"/>
          <p:cNvGrpSpPr/>
          <p:nvPr/>
        </p:nvGrpSpPr>
        <p:grpSpPr>
          <a:xfrm>
            <a:off x="3197880" y="2334960"/>
            <a:ext cx="2738520" cy="3401640"/>
            <a:chOff x="3197880" y="2334960"/>
            <a:chExt cx="2738520" cy="3401640"/>
          </a:xfrm>
        </p:grpSpPr>
        <p:sp>
          <p:nvSpPr>
            <p:cNvPr id="325" name="Google Shape;325;p16"/>
            <p:cNvSpPr/>
            <p:nvPr/>
          </p:nvSpPr>
          <p:spPr>
            <a:xfrm>
              <a:off x="3350160" y="3849480"/>
              <a:ext cx="2434680" cy="42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600" u="none" cap="none" strike="noStrike">
                  <a:solidFill>
                    <a:srgbClr val="EFEFEF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PRODUCTIVITY</a:t>
              </a:r>
              <a:endParaRPr b="0" i="0" sz="16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3197880" y="4494960"/>
              <a:ext cx="2738520" cy="1241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Pact contract testing support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1001"/>
                </a:spcBef>
                <a:spcAft>
                  <a:spcPts val="0"/>
                </a:spcAft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New Dev UI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1001"/>
                </a:spcBef>
                <a:spcAft>
                  <a:spcPts val="0"/>
                </a:spcAft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Azure Functions extension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1001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7" name="Google Shape;327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23880" y="2334960"/>
              <a:ext cx="2283840" cy="15253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8" name="Google Shape;328;p16"/>
          <p:cNvSpPr/>
          <p:nvPr/>
        </p:nvSpPr>
        <p:spPr>
          <a:xfrm>
            <a:off x="3134520" y="5752440"/>
            <a:ext cx="59220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 more at Quarkus.io/quarkus3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bf8119f25_0_36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ed Hat Display"/>
                <a:ea typeface="Red Hat Display"/>
                <a:cs typeface="Red Hat Display"/>
                <a:sym typeface="Red Hat Display"/>
              </a:rPr>
              <a:t>Camel Quarkus Demo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g24bf8119f25_0_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863" y="1866905"/>
            <a:ext cx="693420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4bf8119f25_0_311"/>
          <p:cNvSpPr txBox="1"/>
          <p:nvPr>
            <p:ph type="title"/>
          </p:nvPr>
        </p:nvSpPr>
        <p:spPr>
          <a:xfrm>
            <a:off x="516600" y="2804542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Camel JBang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bf8119f25_0_123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6875"/>
              <a:buFont typeface="Arial"/>
              <a:buNone/>
            </a:pPr>
            <a:r>
              <a:rPr b="1" lang="en" sz="3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 b="1" sz="3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6875"/>
              <a:buFont typeface="Arial"/>
              <a:buNone/>
            </a:pPr>
            <a:r>
              <a:t/>
            </a:r>
            <a:endParaRPr b="1" sz="3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4bf8119f25_0_123"/>
          <p:cNvSpPr txBox="1"/>
          <p:nvPr>
            <p:ph idx="1" type="body"/>
          </p:nvPr>
        </p:nvSpPr>
        <p:spPr>
          <a:xfrm>
            <a:off x="415600" y="14942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0" lvl="0" marL="0" rtl="0" algn="l">
              <a:lnSpc>
                <a:spcPct val="138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" sz="2900"/>
              <a:t>Zineb Bendhiba</a:t>
            </a:r>
            <a:endParaRPr b="1" sz="2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n" sz="2900"/>
              <a:t>Senior Software Engineer at Red Hat</a:t>
            </a:r>
            <a:endParaRPr sz="2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8895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" sz="2900"/>
              <a:t>Apache Camel committer</a:t>
            </a:r>
            <a:endParaRPr sz="2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8895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pen Sans"/>
              <a:buChar char="●"/>
            </a:pPr>
            <a:r>
              <a:rPr lang="en" sz="2900"/>
              <a:t>Duchess France</a:t>
            </a:r>
            <a:endParaRPr sz="2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8895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pen Sans"/>
              <a:buChar char="●"/>
            </a:pPr>
            <a:r>
              <a:rPr lang="en" sz="2900"/>
              <a:t>Based in Paris - France</a:t>
            </a:r>
            <a:endParaRPr sz="2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8895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pen Sans"/>
              <a:buChar char="●"/>
            </a:pPr>
            <a:r>
              <a:rPr lang="en" sz="2900"/>
              <a:t>She/Her</a:t>
            </a:r>
            <a:endParaRPr sz="2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8895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pen Sans"/>
              <a:buChar char="●"/>
            </a:pPr>
            <a:r>
              <a:rPr lang="en" sz="2900"/>
              <a:t>Twitter :</a:t>
            </a:r>
            <a:r>
              <a:rPr lang="en" sz="2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500">
                <a:solidFill>
                  <a:srgbClr val="4695EB"/>
                </a:solidFill>
                <a:latin typeface="Open Sans"/>
                <a:ea typeface="Open Sans"/>
                <a:cs typeface="Open Sans"/>
                <a:sym typeface="Open Sans"/>
              </a:rPr>
              <a:t>@ZinebBendhiba</a:t>
            </a:r>
            <a:endParaRPr i="1"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8895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pen Sans"/>
              <a:buChar char="●"/>
            </a:pPr>
            <a:r>
              <a:rPr lang="en" sz="2900"/>
              <a:t>GitHub :</a:t>
            </a:r>
            <a:r>
              <a:rPr i="1" lang="en" sz="2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500">
                <a:solidFill>
                  <a:srgbClr val="4695EB"/>
                </a:solidFill>
                <a:latin typeface="Open Sans"/>
                <a:ea typeface="Open Sans"/>
                <a:cs typeface="Open Sans"/>
                <a:sym typeface="Open Sans"/>
              </a:rPr>
              <a:t>zbendhiba</a:t>
            </a:r>
            <a:endParaRPr i="1" sz="2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g24bf8119f25_0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067" y="1536633"/>
            <a:ext cx="2309326" cy="232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4bf8119f25_0_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9900" y="4924150"/>
            <a:ext cx="12954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4bf8119f25_0_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5300" y="4778100"/>
            <a:ext cx="1295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duchess_fr_2014.png" id="177" name="Google Shape;177;g24bf8119f25_0_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80700" y="4778133"/>
            <a:ext cx="1295692" cy="10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4bf8119f25_0_3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ed Hat Display"/>
                <a:ea typeface="Red Hat Display"/>
                <a:cs typeface="Red Hat Display"/>
                <a:sym typeface="Red Hat Display"/>
              </a:rPr>
              <a:t>Camel 4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4bf8119f25_0_31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2720" lvl="0" marL="343080" rtl="0" algn="l">
              <a:lnSpc>
                <a:spcPct val="135000"/>
              </a:lnSpc>
              <a:spcBef>
                <a:spcPts val="1001"/>
              </a:spcBef>
              <a:spcAft>
                <a:spcPts val="0"/>
              </a:spcAft>
              <a:buClr>
                <a:srgbClr val="2A2865"/>
              </a:buClr>
              <a:buSzPts val="1800"/>
              <a:buFont typeface="Red Hat Display"/>
              <a:buChar char="▸"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Quick way to start running integration code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42720" lvl="0" marL="343080" rtl="0" algn="l">
              <a:lnSpc>
                <a:spcPct val="135000"/>
              </a:lnSpc>
              <a:spcBef>
                <a:spcPts val="1001"/>
              </a:spcBef>
              <a:spcAft>
                <a:spcPts val="0"/>
              </a:spcAft>
              <a:buClr>
                <a:srgbClr val="2A2865"/>
              </a:buClr>
              <a:buSzPts val="1800"/>
              <a:buFont typeface="Red Hat Display"/>
              <a:buChar char="▸"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Great for prototyping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42720" lvl="0" marL="343080" rtl="0" algn="l">
              <a:lnSpc>
                <a:spcPct val="135000"/>
              </a:lnSpc>
              <a:spcBef>
                <a:spcPts val="1001"/>
              </a:spcBef>
              <a:spcAft>
                <a:spcPts val="0"/>
              </a:spcAft>
              <a:buClr>
                <a:srgbClr val="2A2865"/>
              </a:buClr>
              <a:buSzPts val="1800"/>
              <a:buFont typeface="Red Hat Display"/>
              <a:buChar char="▸"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Simplifies bootstrapping new projects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42720" lvl="0" marL="343080" rtl="0" algn="l">
              <a:lnSpc>
                <a:spcPct val="135000"/>
              </a:lnSpc>
              <a:spcBef>
                <a:spcPts val="1001"/>
              </a:spcBef>
              <a:spcAft>
                <a:spcPts val="0"/>
              </a:spcAft>
              <a:buClr>
                <a:srgbClr val="2A2865"/>
              </a:buClr>
              <a:buSzPts val="1800"/>
              <a:buFont typeface="Red Hat Display"/>
              <a:buChar char="▸"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Provides functionality for other projects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lnSpc>
                <a:spcPct val="135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A286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$ camel run my-integration.yaml</a:t>
            </a:r>
            <a:endParaRPr sz="2000">
              <a:solidFill>
                <a:srgbClr val="2A2865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4bf8119f25_0_324"/>
          <p:cNvSpPr txBox="1"/>
          <p:nvPr>
            <p:ph type="title"/>
          </p:nvPr>
        </p:nvSpPr>
        <p:spPr>
          <a:xfrm>
            <a:off x="516600" y="2804542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Camel K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4bf8119f25_0_32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400">
                <a:latin typeface="Red Hat Display"/>
                <a:ea typeface="Red Hat Display"/>
                <a:cs typeface="Red Hat Display"/>
                <a:sym typeface="Red Hat Display"/>
              </a:rPr>
              <a:t>Camel K overview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g24bf8119f25_0_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2080" y="2159280"/>
            <a:ext cx="8505000" cy="349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4bf8119f25_0_33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>
                <a:latin typeface="Red Hat Display"/>
                <a:ea typeface="Red Hat Display"/>
                <a:cs typeface="Red Hat Display"/>
                <a:sym typeface="Red Hat Display"/>
              </a:rPr>
              <a:t>Camel K Demo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g24bf8119f25_0_3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7680" y="1486440"/>
            <a:ext cx="8991359" cy="402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bf8119f25_0_343"/>
          <p:cNvSpPr txBox="1"/>
          <p:nvPr>
            <p:ph type="title"/>
          </p:nvPr>
        </p:nvSpPr>
        <p:spPr>
          <a:xfrm>
            <a:off x="516600" y="2804542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up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bf8119f25_0_34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ed Hat Display"/>
                <a:ea typeface="Red Hat Display"/>
                <a:cs typeface="Red Hat Display"/>
                <a:sym typeface="Red Hat Display"/>
              </a:rPr>
              <a:t>Wrap up</a:t>
            </a:r>
            <a:endParaRPr sz="2800"/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4bf8119f25_0_34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29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2A2865"/>
              </a:buClr>
              <a:buSzPts val="1800"/>
              <a:buFont typeface="Red Hat Display"/>
              <a:buChar char="▸"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Apache 🐪 = an integration toolkit with 350+ connectors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5000"/>
              </a:lnSpc>
              <a:spcBef>
                <a:spcPts val="1001"/>
              </a:spcBef>
              <a:spcAft>
                <a:spcPts val="0"/>
              </a:spcAft>
              <a:buClr>
                <a:srgbClr val="2A2865"/>
              </a:buClr>
              <a:buSzPts val="1800"/>
              <a:buFont typeface="Red Hat Display"/>
              <a:buChar char="▸"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🚀🔬😍 on Quarkus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5000"/>
              </a:lnSpc>
              <a:spcBef>
                <a:spcPts val="1001"/>
              </a:spcBef>
              <a:spcAft>
                <a:spcPts val="0"/>
              </a:spcAft>
              <a:buClr>
                <a:srgbClr val="2A2865"/>
              </a:buClr>
              <a:buSzPts val="1800"/>
              <a:buFont typeface="Red Hat Display"/>
              <a:buChar char="▸"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Scale to 0️⃣ and easy to deploy to Knative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5000"/>
              </a:lnSpc>
              <a:spcBef>
                <a:spcPts val="1001"/>
              </a:spcBef>
              <a:spcAft>
                <a:spcPts val="0"/>
              </a:spcAft>
              <a:buClr>
                <a:srgbClr val="2A2865"/>
              </a:buClr>
              <a:buSzPts val="1800"/>
              <a:buFont typeface="Red Hat Display"/>
              <a:buChar char="▸"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Stream data from/to Kafka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bf8119f25_0_354"/>
          <p:cNvSpPr/>
          <p:nvPr/>
        </p:nvSpPr>
        <p:spPr>
          <a:xfrm>
            <a:off x="6170040" y="2068920"/>
            <a:ext cx="48318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2A2865"/>
              </a:buClr>
              <a:buSzPts val="1800"/>
              <a:buFont typeface="Red Hat Display"/>
              <a:buChar char="▸"/>
            </a:pPr>
            <a:r>
              <a:rPr b="0" i="0" lang="en" sz="1800" u="sng" cap="none" strike="noStrike">
                <a:solidFill>
                  <a:srgbClr val="2A2865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https://camel.apache.org</a:t>
            </a:r>
            <a:endParaRPr b="0" i="0" sz="1800" u="none" cap="none" strike="noStrike">
              <a:solidFill>
                <a:srgbClr val="2A286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800" lvl="0" marL="343080" marR="0" rtl="0" algn="l">
              <a:lnSpc>
                <a:spcPct val="135000"/>
              </a:lnSpc>
              <a:spcBef>
                <a:spcPts val="1001"/>
              </a:spcBef>
              <a:spcAft>
                <a:spcPts val="0"/>
              </a:spcAft>
              <a:buClr>
                <a:srgbClr val="2A2865"/>
              </a:buClr>
              <a:buSzPts val="1800"/>
              <a:buFont typeface="Red Hat Display"/>
              <a:buChar char="▸"/>
            </a:pPr>
            <a:r>
              <a:rPr b="0" i="0" lang="en" sz="18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Chat: </a:t>
            </a:r>
            <a:r>
              <a:rPr b="0" i="0" lang="en" sz="1800" u="sng" cap="none" strike="noStrike">
                <a:solidFill>
                  <a:srgbClr val="2A2865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https://camel.zulipchat.com</a:t>
            </a:r>
            <a:endParaRPr b="0" i="0" sz="1800" u="none" cap="none" strike="noStrike">
              <a:solidFill>
                <a:srgbClr val="2A286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800" lvl="0" marL="343080" marR="0" rtl="0" algn="l">
              <a:lnSpc>
                <a:spcPct val="135000"/>
              </a:lnSpc>
              <a:spcBef>
                <a:spcPts val="1001"/>
              </a:spcBef>
              <a:spcAft>
                <a:spcPts val="0"/>
              </a:spcAft>
              <a:buClr>
                <a:srgbClr val="2A2865"/>
              </a:buClr>
              <a:buSzPts val="1800"/>
              <a:buFont typeface="Red Hat Display"/>
              <a:buChar char="▸"/>
            </a:pPr>
            <a:r>
              <a:rPr b="0" i="0" lang="en" sz="18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Mailing list: dev@camel.apache.org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6800" lvl="0" marL="343080" marR="0" rtl="0" algn="l">
              <a:lnSpc>
                <a:spcPct val="135000"/>
              </a:lnSpc>
              <a:spcBef>
                <a:spcPts val="1001"/>
              </a:spcBef>
              <a:spcAft>
                <a:spcPts val="0"/>
              </a:spcAft>
              <a:buClr>
                <a:srgbClr val="2A2865"/>
              </a:buClr>
              <a:buSzPts val="1800"/>
              <a:buFont typeface="Red Hat Display"/>
              <a:buChar char="▸"/>
            </a:pPr>
            <a:r>
              <a:rPr b="0" i="0" lang="en" sz="18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Follow </a:t>
            </a:r>
            <a:r>
              <a:rPr b="0" i="0" lang="en" sz="1800" u="sng" cap="none" strike="noStrike">
                <a:solidFill>
                  <a:srgbClr val="2A2865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@ApacheCamel</a:t>
            </a:r>
            <a:endParaRPr b="0" i="0" sz="1800" u="none" cap="none" strike="noStrike">
              <a:solidFill>
                <a:srgbClr val="2A286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g24bf8119f25_0_3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8760" y="2358360"/>
            <a:ext cx="3512160" cy="10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24bf8119f25_0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8440" y="806400"/>
            <a:ext cx="6617160" cy="501912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4bf8119f25_0_177"/>
          <p:cNvSpPr/>
          <p:nvPr/>
        </p:nvSpPr>
        <p:spPr>
          <a:xfrm>
            <a:off x="4596120" y="5485320"/>
            <a:ext cx="43896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https://www.flickr.com/photos/kaptainkobold/3203311346/in/photostream</a:t>
            </a:r>
            <a:endParaRPr b="0" i="0" sz="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bf8119f25_0_186"/>
          <p:cNvSpPr txBox="1"/>
          <p:nvPr/>
        </p:nvSpPr>
        <p:spPr>
          <a:xfrm>
            <a:off x="266040" y="6239520"/>
            <a:ext cx="720000" cy="12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‹#›</a:t>
            </a:fld>
            <a:endParaRPr b="0" i="0" sz="8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g24bf8119f25_0_186"/>
          <p:cNvSpPr txBox="1"/>
          <p:nvPr/>
        </p:nvSpPr>
        <p:spPr>
          <a:xfrm>
            <a:off x="1056600" y="1078920"/>
            <a:ext cx="102576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Apache Camel can set you free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24bf8119f25_0_186"/>
          <p:cNvPicPr preferRelativeResize="0"/>
          <p:nvPr/>
        </p:nvPicPr>
        <p:blipFill rotWithShape="1">
          <a:blip r:embed="rId3">
            <a:alphaModFix/>
          </a:blip>
          <a:srcRect b="0" l="20708" r="20708" t="0"/>
          <a:stretch/>
        </p:blipFill>
        <p:spPr>
          <a:xfrm>
            <a:off x="3347280" y="3656160"/>
            <a:ext cx="321840" cy="48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g24bf8119f25_0_186"/>
          <p:cNvGrpSpPr/>
          <p:nvPr/>
        </p:nvGrpSpPr>
        <p:grpSpPr>
          <a:xfrm>
            <a:off x="5150880" y="1999440"/>
            <a:ext cx="2451000" cy="3133500"/>
            <a:chOff x="5150880" y="1999440"/>
            <a:chExt cx="2451000" cy="3133500"/>
          </a:xfrm>
        </p:grpSpPr>
        <p:sp>
          <p:nvSpPr>
            <p:cNvPr id="194" name="Google Shape;194;g24bf8119f25_0_186"/>
            <p:cNvSpPr/>
            <p:nvPr/>
          </p:nvSpPr>
          <p:spPr>
            <a:xfrm>
              <a:off x="5150880" y="1999440"/>
              <a:ext cx="2451000" cy="3133500"/>
            </a:xfrm>
            <a:prstGeom prst="rect">
              <a:avLst/>
            </a:prstGeom>
            <a:noFill/>
            <a:ln cap="flat" cmpd="sng" w="19075">
              <a:solidFill>
                <a:srgbClr val="595959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g24bf8119f25_0_186"/>
            <p:cNvSpPr/>
            <p:nvPr/>
          </p:nvSpPr>
          <p:spPr>
            <a:xfrm>
              <a:off x="5309640" y="2569320"/>
              <a:ext cx="2166900" cy="19938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350" lIns="162350" spcFirstLastPara="1" rIns="162350" wrap="square" tIns="1623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My</a:t>
              </a:r>
              <a:endParaRPr b="0" i="0" sz="24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System</a:t>
              </a:r>
              <a:endParaRPr b="0" i="0" sz="2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g24bf8119f25_0_186"/>
          <p:cNvGrpSpPr/>
          <p:nvPr/>
        </p:nvGrpSpPr>
        <p:grpSpPr>
          <a:xfrm>
            <a:off x="4128840" y="3205800"/>
            <a:ext cx="1180800" cy="720719"/>
            <a:chOff x="4128840" y="3205800"/>
            <a:chExt cx="1180800" cy="720719"/>
          </a:xfrm>
        </p:grpSpPr>
        <p:pic>
          <p:nvPicPr>
            <p:cNvPr id="197" name="Google Shape;197;g24bf8119f25_0_18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28840" y="3205800"/>
              <a:ext cx="812160" cy="7207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g24bf8119f25_0_186"/>
            <p:cNvSpPr/>
            <p:nvPr/>
          </p:nvSpPr>
          <p:spPr>
            <a:xfrm>
              <a:off x="4941360" y="3566160"/>
              <a:ext cx="368280" cy="37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flat" cmpd="sng" w="381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199" name="Google Shape;199;g24bf8119f25_0_186"/>
          <p:cNvGrpSpPr/>
          <p:nvPr/>
        </p:nvGrpSpPr>
        <p:grpSpPr>
          <a:xfrm>
            <a:off x="594360" y="2346120"/>
            <a:ext cx="3534138" cy="1906920"/>
            <a:chOff x="594360" y="2346120"/>
            <a:chExt cx="3534138" cy="1906920"/>
          </a:xfrm>
        </p:grpSpPr>
        <p:grpSp>
          <p:nvGrpSpPr>
            <p:cNvPr id="200" name="Google Shape;200;g24bf8119f25_0_186"/>
            <p:cNvGrpSpPr/>
            <p:nvPr/>
          </p:nvGrpSpPr>
          <p:grpSpPr>
            <a:xfrm>
              <a:off x="786960" y="2879640"/>
              <a:ext cx="3341538" cy="1373400"/>
              <a:chOff x="786960" y="2879640"/>
              <a:chExt cx="3341538" cy="1373400"/>
            </a:xfrm>
          </p:grpSpPr>
          <p:sp>
            <p:nvSpPr>
              <p:cNvPr id="201" name="Google Shape;201;g24bf8119f25_0_186"/>
              <p:cNvSpPr/>
              <p:nvPr/>
            </p:nvSpPr>
            <p:spPr>
              <a:xfrm>
                <a:off x="786960" y="2879640"/>
                <a:ext cx="2166900" cy="1373400"/>
              </a:xfrm>
              <a:prstGeom prst="teardrop">
                <a:avLst>
                  <a:gd fmla="val 100000" name="adj"/>
                </a:avLst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62350" lIns="162350" spcFirstLastPara="1" rIns="162350" wrap="square" tIns="162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" sz="24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Another</a:t>
                </a:r>
                <a:r>
                  <a:rPr b="0" i="0" lang="en" sz="24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 System</a:t>
                </a:r>
                <a:endParaRPr b="0" i="0" sz="24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g24bf8119f25_0_186"/>
              <p:cNvSpPr/>
              <p:nvPr/>
            </p:nvSpPr>
            <p:spPr>
              <a:xfrm>
                <a:off x="2954160" y="3566520"/>
                <a:ext cx="1174338" cy="378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cap="flat" cmpd="sng" w="38150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</p:grpSp>
        <p:pic>
          <p:nvPicPr>
            <p:cNvPr descr="Apache Pulsar" id="203" name="Google Shape;203;g24bf8119f25_0_1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4360" y="2346120"/>
              <a:ext cx="2073960" cy="4118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oogle Shape;204;g24bf8119f25_0_186"/>
          <p:cNvGrpSpPr/>
          <p:nvPr/>
        </p:nvGrpSpPr>
        <p:grpSpPr>
          <a:xfrm>
            <a:off x="7477200" y="2181240"/>
            <a:ext cx="4299060" cy="1878120"/>
            <a:chOff x="7477200" y="2181240"/>
            <a:chExt cx="4299060" cy="1878120"/>
          </a:xfrm>
        </p:grpSpPr>
        <p:sp>
          <p:nvSpPr>
            <p:cNvPr id="205" name="Google Shape;205;g24bf8119f25_0_186"/>
            <p:cNvSpPr/>
            <p:nvPr/>
          </p:nvSpPr>
          <p:spPr>
            <a:xfrm>
              <a:off x="7477200" y="3566520"/>
              <a:ext cx="330102" cy="37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flat" cmpd="sng" w="381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206" name="Google Shape;206;g24bf8119f25_0_186"/>
            <p:cNvGrpSpPr/>
            <p:nvPr/>
          </p:nvGrpSpPr>
          <p:grpSpPr>
            <a:xfrm>
              <a:off x="7807680" y="2181240"/>
              <a:ext cx="3968580" cy="1878120"/>
              <a:chOff x="7807680" y="2181240"/>
              <a:chExt cx="3968580" cy="1878120"/>
            </a:xfrm>
          </p:grpSpPr>
          <p:grpSp>
            <p:nvGrpSpPr>
              <p:cNvPr id="207" name="Google Shape;207;g24bf8119f25_0_186"/>
              <p:cNvGrpSpPr/>
              <p:nvPr/>
            </p:nvGrpSpPr>
            <p:grpSpPr>
              <a:xfrm>
                <a:off x="7807680" y="3072960"/>
                <a:ext cx="3968580" cy="986400"/>
                <a:chOff x="7807680" y="3072960"/>
                <a:chExt cx="3968580" cy="986400"/>
              </a:xfrm>
            </p:grpSpPr>
            <p:sp>
              <p:nvSpPr>
                <p:cNvPr id="208" name="Google Shape;208;g24bf8119f25_0_186"/>
                <p:cNvSpPr/>
                <p:nvPr/>
              </p:nvSpPr>
              <p:spPr>
                <a:xfrm>
                  <a:off x="9702360" y="3072960"/>
                  <a:ext cx="2073900" cy="986400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A4C2F4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62350" lIns="162350" spcFirstLastPara="1" rIns="162350" wrap="square" tIns="1623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en" sz="2400" u="none" cap="none" strike="noStrike">
                      <a:solidFill>
                        <a:srgbClr val="000000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Your</a:t>
                  </a:r>
                  <a:endParaRPr b="0" i="0" sz="2400" u="none" cap="none" strike="noStrike"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" sz="2400" u="none" cap="none" strike="noStrike">
                      <a:solidFill>
                        <a:srgbClr val="000000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System</a:t>
                  </a:r>
                  <a:endParaRPr b="0" i="0" sz="2400" u="none" cap="none" strike="noStrike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209" name="Google Shape;209;g24bf8119f25_0_18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7807680" y="3205800"/>
                  <a:ext cx="812160" cy="72071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0" name="Google Shape;210;g24bf8119f25_0_186"/>
                <p:cNvSpPr/>
                <p:nvPr/>
              </p:nvSpPr>
              <p:spPr>
                <a:xfrm>
                  <a:off x="8620200" y="3566520"/>
                  <a:ext cx="1205280" cy="37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cap="flat" cmpd="sng" w="381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sp>
          </p:grpSp>
          <p:pic>
            <p:nvPicPr>
              <p:cNvPr descr="Kafka Logo - 9000+ Logo Design Ideas" id="211" name="Google Shape;211;g24bf8119f25_0_18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rot="5400000">
                <a:off x="10434240" y="2295720"/>
                <a:ext cx="741240" cy="512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12" name="Google Shape;212;g24bf8119f25_0_186"/>
          <p:cNvGrpSpPr/>
          <p:nvPr/>
        </p:nvGrpSpPr>
        <p:grpSpPr>
          <a:xfrm>
            <a:off x="8031600" y="3926880"/>
            <a:ext cx="3587400" cy="2151660"/>
            <a:chOff x="8031600" y="3926880"/>
            <a:chExt cx="3587400" cy="2151660"/>
          </a:xfrm>
        </p:grpSpPr>
        <p:grpSp>
          <p:nvGrpSpPr>
            <p:cNvPr id="213" name="Google Shape;213;g24bf8119f25_0_186"/>
            <p:cNvGrpSpPr/>
            <p:nvPr/>
          </p:nvGrpSpPr>
          <p:grpSpPr>
            <a:xfrm>
              <a:off x="8031600" y="4569840"/>
              <a:ext cx="3587400" cy="1508700"/>
              <a:chOff x="8031600" y="4569840"/>
              <a:chExt cx="3587400" cy="1508700"/>
            </a:xfrm>
          </p:grpSpPr>
          <p:sp>
            <p:nvSpPr>
              <p:cNvPr id="214" name="Google Shape;214;g24bf8119f25_0_186"/>
              <p:cNvSpPr/>
              <p:nvPr/>
            </p:nvSpPr>
            <p:spPr>
              <a:xfrm>
                <a:off x="8031600" y="4569840"/>
                <a:ext cx="3587400" cy="15087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b" bIns="162350" lIns="162350" spcFirstLastPara="1" rIns="162350" wrap="square" tIns="162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" sz="2500" u="none" cap="none" strike="noStrike">
                    <a:solidFill>
                      <a:srgbClr val="CC4125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rPr>
                  <a:t>350+ components!</a:t>
                </a:r>
                <a:endParaRPr b="0" i="0" sz="25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 result for twitter logo" id="215" name="Google Shape;215;g24bf8119f25_0_18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262000" y="4658400"/>
                <a:ext cx="730080" cy="4096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facebook logo" id="216" name="Google Shape;216;g24bf8119f25_0_18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9079200" y="4736160"/>
                <a:ext cx="329400" cy="254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slack logo" id="217" name="Google Shape;217;g24bf8119f25_0_18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561880" y="5130000"/>
                <a:ext cx="430200" cy="332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github logo" id="218" name="Google Shape;218;g24bf8119f25_0_18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9227880" y="5091120"/>
                <a:ext cx="530279" cy="4096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telegram logo" id="219" name="Google Shape;219;g24bf8119f25_0_18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9722880" y="4697280"/>
                <a:ext cx="430200" cy="332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salesforce logo" id="220" name="Google Shape;220;g24bf8119f25_0_18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9993960" y="5130000"/>
                <a:ext cx="614520" cy="3322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servicenow logo" id="221" name="Google Shape;221;g24bf8119f25_0_186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10467360" y="4697280"/>
                <a:ext cx="430200" cy="332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gmail logo" id="222" name="Google Shape;222;g24bf8119f25_0_186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0843920" y="5140800"/>
                <a:ext cx="530280" cy="3106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3" name="Google Shape;223;g24bf8119f25_0_186"/>
            <p:cNvSpPr/>
            <p:nvPr/>
          </p:nvSpPr>
          <p:spPr>
            <a:xfrm>
              <a:off x="8213760" y="3926880"/>
              <a:ext cx="1611360" cy="64260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flat" cmpd="sng" w="19075">
              <a:solidFill>
                <a:srgbClr val="595959"/>
              </a:solidFill>
              <a:prstDash val="solid"/>
              <a:round/>
              <a:headEnd len="med" w="med" type="triangle"/>
              <a:tailEnd len="med" w="med" type="triangle"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bf8119f25_0_227"/>
          <p:cNvSpPr txBox="1"/>
          <p:nvPr/>
        </p:nvSpPr>
        <p:spPr>
          <a:xfrm>
            <a:off x="1056600" y="1078920"/>
            <a:ext cx="102576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Enterprise Integration Patterns</a:t>
            </a:r>
            <a:br>
              <a:rPr b="0" i="0" lang="en" sz="1800" u="none" cap="none" strike="noStrike"/>
            </a:br>
            <a:br>
              <a:rPr b="0" i="0" lang="en" sz="1800" u="none" cap="none" strike="noStrike"/>
            </a:b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g24bf8119f25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6640" y="1690920"/>
            <a:ext cx="7038720" cy="361908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4bf8119f25_0_227"/>
          <p:cNvSpPr/>
          <p:nvPr/>
        </p:nvSpPr>
        <p:spPr>
          <a:xfrm>
            <a:off x="3031560" y="5574960"/>
            <a:ext cx="57336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sng" cap="none" strike="noStrike">
                <a:solidFill>
                  <a:srgbClr val="2A2865"/>
                </a:solidFill>
                <a:latin typeface="SimHei"/>
                <a:ea typeface="SimHei"/>
                <a:cs typeface="SimHei"/>
                <a:sym typeface="SimHe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https://www.enterpriseintegrationpatterns.com/</a:t>
            </a:r>
            <a:r>
              <a:rPr b="0" i="0" lang="en" sz="1400" u="none" cap="none" strike="noStrike">
                <a:solidFill>
                  <a:srgbClr val="2A2865"/>
                </a:solidFill>
                <a:latin typeface="SimHei"/>
                <a:ea typeface="SimHei"/>
                <a:cs typeface="SimHei"/>
                <a:sym typeface="SimHei"/>
              </a:rPr>
              <a:t> </a:t>
            </a:r>
            <a:endParaRPr b="0" i="0" sz="1400" u="none" cap="none" strike="noStrike">
              <a:solidFill>
                <a:srgbClr val="2A286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bf8119f25_0_236"/>
          <p:cNvSpPr txBox="1"/>
          <p:nvPr/>
        </p:nvSpPr>
        <p:spPr>
          <a:xfrm>
            <a:off x="1056600" y="1078920"/>
            <a:ext cx="102576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Domain Specific Languages (DSL)</a:t>
            </a:r>
            <a:br>
              <a:rPr b="0" i="0" lang="en" sz="1800" u="none" cap="none" strike="noStrike"/>
            </a:br>
            <a:br>
              <a:rPr b="0" i="0" lang="en" sz="1800" u="none" cap="none" strike="noStrike"/>
            </a:br>
            <a:br>
              <a:rPr b="0" i="0" lang="en" sz="1800" u="none" cap="none" strike="noStrike"/>
            </a:br>
            <a:br>
              <a:rPr b="0" i="0" lang="en" sz="1800" u="none" cap="none" strike="noStrike"/>
            </a:b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g24bf8119f25_0_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7480" y="2093400"/>
            <a:ext cx="8733239" cy="267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bf8119f25_0_244"/>
          <p:cNvSpPr txBox="1"/>
          <p:nvPr/>
        </p:nvSpPr>
        <p:spPr>
          <a:xfrm>
            <a:off x="1056600" y="934920"/>
            <a:ext cx="102819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Supported Platforms</a:t>
            </a:r>
            <a:br>
              <a:rPr b="0" i="0" lang="en" sz="1800" u="none" cap="none" strike="noStrike"/>
            </a:br>
            <a:br>
              <a:rPr b="0" i="0" lang="en" sz="1800" u="none" cap="none" strike="noStrike"/>
            </a:br>
            <a:br>
              <a:rPr b="0" i="0" lang="en" sz="1800" u="none" cap="none" strike="noStrike"/>
            </a:br>
            <a:br>
              <a:rPr b="0" i="0" lang="en" sz="1800" u="none" cap="none" strike="noStrike"/>
            </a:br>
            <a:br>
              <a:rPr b="0" i="0" lang="en" sz="1800" u="none" cap="none" strike="noStrike"/>
            </a:br>
            <a:br>
              <a:rPr b="0" i="0" lang="en" sz="1800" u="none" cap="none" strike="noStrike"/>
            </a:b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g24bf8119f25_0_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560" y="1503720"/>
            <a:ext cx="11384639" cy="400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24bf8119f25_0_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3960" y="1554480"/>
            <a:ext cx="7895881" cy="52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4bf8119f25_0_252"/>
          <p:cNvSpPr txBox="1"/>
          <p:nvPr/>
        </p:nvSpPr>
        <p:spPr>
          <a:xfrm>
            <a:off x="1097280" y="731520"/>
            <a:ext cx="102576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Apache Camel project</a:t>
            </a:r>
            <a:br>
              <a:rPr b="0" i="0" lang="en" sz="1800" u="none" cap="none" strike="noStrike"/>
            </a:b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bf8119f25_0_266"/>
          <p:cNvSpPr txBox="1"/>
          <p:nvPr>
            <p:ph type="title"/>
          </p:nvPr>
        </p:nvSpPr>
        <p:spPr>
          <a:xfrm>
            <a:off x="516600" y="2804542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Camel 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